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6"/>
  </p:notesMasterIdLst>
  <p:sldIdLst>
    <p:sldId id="282" r:id="rId3"/>
    <p:sldId id="297" r:id="rId4"/>
    <p:sldId id="272" r:id="rId5"/>
    <p:sldId id="283" r:id="rId6"/>
    <p:sldId id="284" r:id="rId7"/>
    <p:sldId id="290" r:id="rId8"/>
    <p:sldId id="286" r:id="rId9"/>
    <p:sldId id="287" r:id="rId10"/>
    <p:sldId id="288" r:id="rId11"/>
    <p:sldId id="289" r:id="rId12"/>
    <p:sldId id="292" r:id="rId13"/>
    <p:sldId id="274" r:id="rId14"/>
    <p:sldId id="29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93" r:id="rId23"/>
    <p:sldId id="294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B8E"/>
    <a:srgbClr val="404040"/>
    <a:srgbClr val="5A5A5A"/>
    <a:srgbClr val="BBAF8F"/>
    <a:srgbClr val="BFB555"/>
    <a:srgbClr val="BDB34F"/>
    <a:srgbClr val="BD7070"/>
    <a:srgbClr val="B8201E"/>
    <a:srgbClr val="EAB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970" y="67"/>
      </p:cViewPr>
      <p:guideLst>
        <p:guide pos="8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EAD21-5183-4447-BAEE-CB5B74145286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AACAD-A953-482C-BB5F-A32E96D6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1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grouped the functions individually, and then we compared and discussed headings with each other.</a:t>
            </a:r>
          </a:p>
          <a:p>
            <a:endParaRPr lang="en-US" altLang="zh-CN" dirty="0"/>
          </a:p>
          <a:p>
            <a:r>
              <a:rPr lang="en-US" altLang="zh-CN" dirty="0"/>
              <a:t>In summary, the results are broadly similar, though some diffs appeared among some special </a:t>
            </a:r>
            <a:r>
              <a:rPr lang="en-US" altLang="zh-CN" dirty="0" err="1"/>
              <a:t>funcs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(NEXT SLIDE) DISPLAY!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786B05-DE29-403D-9371-6BC34AB131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AACAD-A953-482C-BB5F-A32E96D605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6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8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79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01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309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917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127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02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07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9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3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22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55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198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00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5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38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3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6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38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0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8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9B8E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7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9B8E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7A4CA-76AD-411E-8C48-5BD7DFDF0B19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A7EBC-F01E-4507-BF8E-3AC8FF8FB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5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9B8E">
            <a:alpha val="9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4290CDA-55BC-4C75-A795-4FEFD49AD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4" y="468131"/>
            <a:ext cx="5232758" cy="10035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3CFFF7-5507-4F68-97D9-3330C00E2B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7" y="468131"/>
            <a:ext cx="6118302" cy="6083788"/>
          </a:xfrm>
          <a:prstGeom prst="rect">
            <a:avLst/>
          </a:prstGeom>
          <a:noFill/>
        </p:spPr>
      </p:pic>
      <p:sp>
        <p:nvSpPr>
          <p:cNvPr id="23" name="文本框 22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>
            <a:extLst>
              <a:ext uri="{FF2B5EF4-FFF2-40B4-BE49-F238E27FC236}">
                <a16:creationId xmlns:a16="http://schemas.microsoft.com/office/drawing/2014/main" id="{E40F9556-1249-4AA4-BE05-8AF6CB135147}"/>
              </a:ext>
            </a:extLst>
          </p:cNvPr>
          <p:cNvSpPr txBox="1"/>
          <p:nvPr/>
        </p:nvSpPr>
        <p:spPr>
          <a:xfrm>
            <a:off x="1132168" y="1640468"/>
            <a:ext cx="3760344" cy="4616648"/>
          </a:xfrm>
          <a:prstGeom prst="rect">
            <a:avLst/>
          </a:prstGeom>
          <a:noFill/>
          <a:ln w="28575">
            <a:solidFill>
              <a:srgbClr val="404A3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1200" cap="none" spc="-150" normalizeH="0" baseline="0" noProof="0" dirty="0">
              <a:ln>
                <a:noFill/>
              </a:ln>
              <a:solidFill>
                <a:srgbClr val="596654"/>
              </a:solidFill>
              <a:effectLst/>
              <a:uLnTx/>
              <a:uFillTx/>
              <a:latin typeface="Adobe Garamond Pro Bold" panose="02020702060506020403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-150" normalizeH="0" baseline="0" noProof="0" dirty="0">
                <a:ln>
                  <a:noFill/>
                </a:ln>
                <a:solidFill>
                  <a:srgbClr val="404A3D"/>
                </a:solidFill>
                <a:effectLst/>
                <a:uLnTx/>
                <a:uFillTx/>
                <a:latin typeface="Adobe Garamond Pro Bold" panose="02020702060506020403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CNSCC.202: HCI</a:t>
            </a:r>
          </a:p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404A3D"/>
                </a:solidFill>
                <a:effectLst/>
                <a:uLnTx/>
                <a:uFillTx/>
                <a:latin typeface="Adobe Garamond Pro Bold" panose="02020702060506020403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TASK-5</a:t>
            </a:r>
          </a:p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909C8C"/>
              </a:solidFill>
              <a:effectLst/>
              <a:uLnTx/>
              <a:uFillTx/>
              <a:latin typeface="Adobe Garamond Pro Bold" panose="02020702060506020403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BD7070"/>
              </a:solidFill>
              <a:effectLst/>
              <a:uLnTx/>
              <a:uFillTx/>
              <a:latin typeface="Adobe Garamond Pro Bold" panose="02020702060506020403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BD7070"/>
              </a:solidFill>
              <a:effectLst/>
              <a:uLnTx/>
              <a:uFillTx/>
              <a:latin typeface="Adobe Garamond Pro Bold" panose="02020702060506020403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BD7070"/>
              </a:solidFill>
              <a:effectLst/>
              <a:uLnTx/>
              <a:uFillTx/>
              <a:latin typeface="Adobe Garamond Pro Bold" panose="02020702060506020403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CE1DAA-271A-4A72-8759-4AF111717898}"/>
              </a:ext>
            </a:extLst>
          </p:cNvPr>
          <p:cNvSpPr txBox="1"/>
          <p:nvPr/>
        </p:nvSpPr>
        <p:spPr>
          <a:xfrm>
            <a:off x="1721663" y="3610238"/>
            <a:ext cx="3760344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Haotian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Chenhui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Yuekai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Xiao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Zhuohua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Sang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Mao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Yin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Xie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BE5"/>
                </a:solidFill>
                <a:effectLst/>
                <a:uLnTx/>
                <a:uFillTx/>
                <a:latin typeface="Adobe Garamond Pro Bold" panose="02020702060506020403" pitchFamily="18" charset="0"/>
                <a:ea typeface="等线" panose="02010600030101010101" pitchFamily="2" charset="-122"/>
                <a:cs typeface="+mn-cs"/>
              </a:rPr>
              <a:t>Qi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BE5"/>
              </a:solidFill>
              <a:effectLst/>
              <a:uLnTx/>
              <a:uFillTx/>
              <a:latin typeface="Adobe Garamond Pro Bold" panose="02020702060506020403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48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600" b="1" dirty="0"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DEB92A-C1D2-4075-98C9-7B8F83B0B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9" b="37661"/>
          <a:stretch/>
        </p:blipFill>
        <p:spPr>
          <a:xfrm>
            <a:off x="6923306" y="1937576"/>
            <a:ext cx="3526971" cy="3321698"/>
          </a:xfrm>
          <a:prstGeom prst="roundRect">
            <a:avLst>
              <a:gd name="adj" fmla="val 7607"/>
            </a:avLst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62F0A1F3-E430-42D1-98EB-0ABEB846E698}"/>
              </a:ext>
            </a:extLst>
          </p:cNvPr>
          <p:cNvSpPr/>
          <p:nvPr/>
        </p:nvSpPr>
        <p:spPr>
          <a:xfrm>
            <a:off x="7622362" y="4808939"/>
            <a:ext cx="2128857" cy="3489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24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18330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lvl="0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 startAt="2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Familiarity &amp; Strive for Consistency</a:t>
            </a:r>
            <a:endParaRPr lang="en-US" altLang="zh-CN" sz="2000" dirty="0"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Have </a:t>
            </a: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similar layout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as other frequent used software such as WeChat, FACEBOOK…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2601515-98C6-4545-9978-2F338930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64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1FD0DCE-B005-4B19-BC5E-227A2035B55C}"/>
              </a:ext>
            </a:extLst>
          </p:cNvPr>
          <p:cNvGrpSpPr/>
          <p:nvPr/>
        </p:nvGrpSpPr>
        <p:grpSpPr>
          <a:xfrm>
            <a:off x="3426894" y="1041953"/>
            <a:ext cx="5361362" cy="5098182"/>
            <a:chOff x="3223441" y="879909"/>
            <a:chExt cx="5361362" cy="50981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1467992-E762-45A5-8BA7-FB81B8F0B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396" y="879909"/>
              <a:ext cx="2522407" cy="50981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0" endPos="28000" dist="5000" dir="5400000" sy="-100000" algn="bl" rotWithShape="0"/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E996C2F-A4FB-47E2-8EA2-0779D8E2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441" y="879909"/>
              <a:ext cx="2522405" cy="50981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0" endPos="28000" dist="5000" dir="5400000" sy="-100000" algn="bl" rotWithShape="0"/>
            </a:effectLst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601515-98C6-4545-9978-2F338930E4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977DD52-C75B-45A6-A4B6-F9B96C259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" b="87052"/>
          <a:stretch>
            <a:fillRect/>
          </a:stretch>
        </p:blipFill>
        <p:spPr>
          <a:xfrm>
            <a:off x="7284092" y="2090047"/>
            <a:ext cx="4339321" cy="8893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0" dist="38100" dir="7800000" algn="tl" rotWithShape="0">
              <a:srgbClr val="000000">
                <a:alpha val="75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B61A59C-FA2F-43FD-BD1C-FD7BF5C88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 r="507" b="88270"/>
          <a:stretch>
            <a:fillRect/>
          </a:stretch>
        </p:blipFill>
        <p:spPr>
          <a:xfrm>
            <a:off x="778931" y="2090047"/>
            <a:ext cx="4152249" cy="798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0" dist="38100" dir="7800000" algn="tl" rotWithShape="0">
              <a:srgbClr val="000000">
                <a:alpha val="75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FF5BD19-E008-4843-A64E-7A86D5CB3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02" b="2533"/>
          <a:stretch>
            <a:fillRect/>
          </a:stretch>
        </p:blipFill>
        <p:spPr>
          <a:xfrm>
            <a:off x="778931" y="4641037"/>
            <a:ext cx="4091103" cy="7826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0" dist="38100" dir="7800000" algn="tl" rotWithShape="0">
              <a:srgbClr val="000000">
                <a:alpha val="75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FD5582B-14C8-46EA-9EEB-1FC8B2AF4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87055" b="3480"/>
          <a:stretch>
            <a:fillRect/>
          </a:stretch>
        </p:blipFill>
        <p:spPr>
          <a:xfrm>
            <a:off x="7284091" y="4586823"/>
            <a:ext cx="4339321" cy="891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0" dist="38100" dir="7800000" algn="tl" rotWithShape="0">
              <a:srgbClr val="000000">
                <a:alpha val="75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371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6"/>
            <a:ext cx="518330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lvl="0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 startAt="3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Familiarity &amp; Strive for Consistency  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Similar operation logic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between similar function. </a:t>
            </a: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e.g. Reserve for meal &amp; Late query.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601515-98C6-4545-9978-2F338930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31" name="图片 30" descr="C:\Users\admin\AppData\Local\Temp\enhtmlclip\Image(6).png">
            <a:extLst>
              <a:ext uri="{FF2B5EF4-FFF2-40B4-BE49-F238E27FC236}">
                <a16:creationId xmlns:a16="http://schemas.microsoft.com/office/drawing/2014/main" id="{33DC9C0A-7D00-4DD1-9050-E8FF6FB88C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42" r="166" b="54981"/>
          <a:stretch>
            <a:fillRect/>
          </a:stretch>
        </p:blipFill>
        <p:spPr bwMode="auto">
          <a:xfrm>
            <a:off x="4168619" y="3127972"/>
            <a:ext cx="3588031" cy="3238023"/>
          </a:xfrm>
          <a:custGeom>
            <a:avLst/>
            <a:gdLst>
              <a:gd name="connsiteX0" fmla="*/ 266878 w 3588031"/>
              <a:gd name="connsiteY0" fmla="*/ 0 h 3238023"/>
              <a:gd name="connsiteX1" fmla="*/ 3321153 w 3588031"/>
              <a:gd name="connsiteY1" fmla="*/ 0 h 3238023"/>
              <a:gd name="connsiteX2" fmla="*/ 3588031 w 3588031"/>
              <a:gd name="connsiteY2" fmla="*/ 266878 h 3238023"/>
              <a:gd name="connsiteX3" fmla="*/ 3588031 w 3588031"/>
              <a:gd name="connsiteY3" fmla="*/ 2971145 h 3238023"/>
              <a:gd name="connsiteX4" fmla="*/ 3321153 w 3588031"/>
              <a:gd name="connsiteY4" fmla="*/ 3238023 h 3238023"/>
              <a:gd name="connsiteX5" fmla="*/ 266878 w 3588031"/>
              <a:gd name="connsiteY5" fmla="*/ 3238023 h 3238023"/>
              <a:gd name="connsiteX6" fmla="*/ 0 w 3588031"/>
              <a:gd name="connsiteY6" fmla="*/ 2971145 h 3238023"/>
              <a:gd name="connsiteX7" fmla="*/ 0 w 3588031"/>
              <a:gd name="connsiteY7" fmla="*/ 266878 h 3238023"/>
              <a:gd name="connsiteX8" fmla="*/ 266878 w 3588031"/>
              <a:gd name="connsiteY8" fmla="*/ 0 h 323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8031" h="3238023">
                <a:moveTo>
                  <a:pt x="266878" y="0"/>
                </a:moveTo>
                <a:lnTo>
                  <a:pt x="3321153" y="0"/>
                </a:lnTo>
                <a:cubicBezTo>
                  <a:pt x="3468546" y="0"/>
                  <a:pt x="3588031" y="119485"/>
                  <a:pt x="3588031" y="266878"/>
                </a:cubicBezTo>
                <a:lnTo>
                  <a:pt x="3588031" y="2971145"/>
                </a:lnTo>
                <a:cubicBezTo>
                  <a:pt x="3588031" y="3118538"/>
                  <a:pt x="3468546" y="3238023"/>
                  <a:pt x="3321153" y="3238023"/>
                </a:cubicBezTo>
                <a:lnTo>
                  <a:pt x="266878" y="3238023"/>
                </a:lnTo>
                <a:cubicBezTo>
                  <a:pt x="119485" y="3238023"/>
                  <a:pt x="0" y="3118538"/>
                  <a:pt x="0" y="2971145"/>
                </a:cubicBezTo>
                <a:lnTo>
                  <a:pt x="0" y="266878"/>
                </a:lnTo>
                <a:cubicBezTo>
                  <a:pt x="0" y="119485"/>
                  <a:pt x="119485" y="0"/>
                  <a:pt x="26687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" name="图片 29" descr="C:\Users\admin\AppData\Local\Packages\Microsoft.Office.Desktop_8wekyb3d8bbwe\AC\INetCache\Content.MSO\735DE3A6.tmp">
            <a:extLst>
              <a:ext uri="{FF2B5EF4-FFF2-40B4-BE49-F238E27FC236}">
                <a16:creationId xmlns:a16="http://schemas.microsoft.com/office/drawing/2014/main" id="{88236DD2-3BD3-46F8-BAEF-C85E220F1E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r="166" b="55027"/>
          <a:stretch>
            <a:fillRect/>
          </a:stretch>
        </p:blipFill>
        <p:spPr bwMode="auto">
          <a:xfrm>
            <a:off x="8023382" y="3127972"/>
            <a:ext cx="3588031" cy="3238023"/>
          </a:xfrm>
          <a:custGeom>
            <a:avLst/>
            <a:gdLst>
              <a:gd name="connsiteX0" fmla="*/ 266878 w 3588031"/>
              <a:gd name="connsiteY0" fmla="*/ 0 h 3238023"/>
              <a:gd name="connsiteX1" fmla="*/ 3321153 w 3588031"/>
              <a:gd name="connsiteY1" fmla="*/ 0 h 3238023"/>
              <a:gd name="connsiteX2" fmla="*/ 3588031 w 3588031"/>
              <a:gd name="connsiteY2" fmla="*/ 266878 h 3238023"/>
              <a:gd name="connsiteX3" fmla="*/ 3588031 w 3588031"/>
              <a:gd name="connsiteY3" fmla="*/ 2971145 h 3238023"/>
              <a:gd name="connsiteX4" fmla="*/ 3321153 w 3588031"/>
              <a:gd name="connsiteY4" fmla="*/ 3238023 h 3238023"/>
              <a:gd name="connsiteX5" fmla="*/ 266878 w 3588031"/>
              <a:gd name="connsiteY5" fmla="*/ 3238023 h 3238023"/>
              <a:gd name="connsiteX6" fmla="*/ 0 w 3588031"/>
              <a:gd name="connsiteY6" fmla="*/ 2971145 h 3238023"/>
              <a:gd name="connsiteX7" fmla="*/ 0 w 3588031"/>
              <a:gd name="connsiteY7" fmla="*/ 266878 h 3238023"/>
              <a:gd name="connsiteX8" fmla="*/ 266878 w 3588031"/>
              <a:gd name="connsiteY8" fmla="*/ 0 h 323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8031" h="3238023">
                <a:moveTo>
                  <a:pt x="266878" y="0"/>
                </a:moveTo>
                <a:lnTo>
                  <a:pt x="3321153" y="0"/>
                </a:lnTo>
                <a:cubicBezTo>
                  <a:pt x="3468546" y="0"/>
                  <a:pt x="3588031" y="119485"/>
                  <a:pt x="3588031" y="266878"/>
                </a:cubicBezTo>
                <a:lnTo>
                  <a:pt x="3588031" y="2971145"/>
                </a:lnTo>
                <a:cubicBezTo>
                  <a:pt x="3588031" y="3118538"/>
                  <a:pt x="3468546" y="3238023"/>
                  <a:pt x="3321153" y="3238023"/>
                </a:cubicBezTo>
                <a:lnTo>
                  <a:pt x="266878" y="3238023"/>
                </a:lnTo>
                <a:cubicBezTo>
                  <a:pt x="119485" y="3238023"/>
                  <a:pt x="0" y="3118538"/>
                  <a:pt x="0" y="2971145"/>
                </a:cubicBezTo>
                <a:lnTo>
                  <a:pt x="0" y="266878"/>
                </a:lnTo>
                <a:cubicBezTo>
                  <a:pt x="0" y="119485"/>
                  <a:pt x="119485" y="0"/>
                  <a:pt x="26687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919C1C-B3A0-4F51-A4CA-D0AFCBA36F42}"/>
              </a:ext>
            </a:extLst>
          </p:cNvPr>
          <p:cNvSpPr/>
          <p:nvPr/>
        </p:nvSpPr>
        <p:spPr>
          <a:xfrm>
            <a:off x="4294207" y="4838217"/>
            <a:ext cx="2546430" cy="5092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8F7673E-87E0-43FB-A5DB-5570D9674BB3}"/>
              </a:ext>
            </a:extLst>
          </p:cNvPr>
          <p:cNvSpPr/>
          <p:nvPr/>
        </p:nvSpPr>
        <p:spPr>
          <a:xfrm>
            <a:off x="8058107" y="4283996"/>
            <a:ext cx="2546430" cy="5092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8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2A07D3-4229-4F78-A5B2-07AEB242C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"/>
          <a:stretch/>
        </p:blipFill>
        <p:spPr>
          <a:xfrm>
            <a:off x="6586330" y="4641650"/>
            <a:ext cx="4385766" cy="1018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AB22F6-066D-4430-A4C9-8D9E544D3B74}"/>
              </a:ext>
            </a:extLst>
          </p:cNvPr>
          <p:cNvSpPr/>
          <p:nvPr/>
        </p:nvSpPr>
        <p:spPr>
          <a:xfrm>
            <a:off x="6621055" y="4763186"/>
            <a:ext cx="777386" cy="867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2A8CD4-2D49-4AE7-81EB-3470A82D32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A1627-0C3B-48B0-B243-954E696E6848}"/>
              </a:ext>
            </a:extLst>
          </p:cNvPr>
          <p:cNvSpPr txBox="1"/>
          <p:nvPr/>
        </p:nvSpPr>
        <p:spPr>
          <a:xfrm>
            <a:off x="1403022" y="1105287"/>
            <a:ext cx="518330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lvl="0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 startAt="4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Dialog Initiative/System Pre-empt </a:t>
            </a: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Provide </a:t>
            </a: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prompt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, if emergence happened.</a:t>
            </a:r>
          </a:p>
          <a:p>
            <a:pPr lvl="0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indent="-457200">
              <a:lnSpc>
                <a:spcPts val="2400"/>
              </a:lnSpc>
              <a:buFont typeface="+mj-lt"/>
              <a:buAutoNum type="arabicPeriod" startAt="5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Dialog Initiative/User Pre-empt 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User can use late query for </a:t>
            </a: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getting rail way information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72BCE4-B879-477E-BA4D-8434AB795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34124" r="13811" b="29750"/>
          <a:stretch>
            <a:fillRect/>
          </a:stretch>
        </p:blipFill>
        <p:spPr>
          <a:xfrm>
            <a:off x="7201254" y="1105287"/>
            <a:ext cx="3155918" cy="3171412"/>
          </a:xfrm>
          <a:custGeom>
            <a:avLst/>
            <a:gdLst>
              <a:gd name="connsiteX0" fmla="*/ 410910 w 2465408"/>
              <a:gd name="connsiteY0" fmla="*/ 0 h 2477512"/>
              <a:gd name="connsiteX1" fmla="*/ 2054498 w 2465408"/>
              <a:gd name="connsiteY1" fmla="*/ 0 h 2477512"/>
              <a:gd name="connsiteX2" fmla="*/ 2465408 w 2465408"/>
              <a:gd name="connsiteY2" fmla="*/ 410910 h 2477512"/>
              <a:gd name="connsiteX3" fmla="*/ 2465408 w 2465408"/>
              <a:gd name="connsiteY3" fmla="*/ 2066602 h 2477512"/>
              <a:gd name="connsiteX4" fmla="*/ 2054498 w 2465408"/>
              <a:gd name="connsiteY4" fmla="*/ 2477512 h 2477512"/>
              <a:gd name="connsiteX5" fmla="*/ 410910 w 2465408"/>
              <a:gd name="connsiteY5" fmla="*/ 2477512 h 2477512"/>
              <a:gd name="connsiteX6" fmla="*/ 0 w 2465408"/>
              <a:gd name="connsiteY6" fmla="*/ 2066602 h 2477512"/>
              <a:gd name="connsiteX7" fmla="*/ 0 w 2465408"/>
              <a:gd name="connsiteY7" fmla="*/ 410910 h 2477512"/>
              <a:gd name="connsiteX8" fmla="*/ 410910 w 2465408"/>
              <a:gd name="connsiteY8" fmla="*/ 0 h 247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5408" h="2477512">
                <a:moveTo>
                  <a:pt x="410910" y="0"/>
                </a:moveTo>
                <a:lnTo>
                  <a:pt x="2054498" y="0"/>
                </a:lnTo>
                <a:cubicBezTo>
                  <a:pt x="2281437" y="0"/>
                  <a:pt x="2465408" y="183971"/>
                  <a:pt x="2465408" y="410910"/>
                </a:cubicBezTo>
                <a:lnTo>
                  <a:pt x="2465408" y="2066602"/>
                </a:lnTo>
                <a:cubicBezTo>
                  <a:pt x="2465408" y="2293541"/>
                  <a:pt x="2281437" y="2477512"/>
                  <a:pt x="2054498" y="2477512"/>
                </a:cubicBezTo>
                <a:lnTo>
                  <a:pt x="410910" y="2477512"/>
                </a:lnTo>
                <a:cubicBezTo>
                  <a:pt x="183971" y="2477512"/>
                  <a:pt x="0" y="2293541"/>
                  <a:pt x="0" y="2066602"/>
                </a:cubicBezTo>
                <a:lnTo>
                  <a:pt x="0" y="410910"/>
                </a:lnTo>
                <a:cubicBezTo>
                  <a:pt x="0" y="183971"/>
                  <a:pt x="183971" y="0"/>
                  <a:pt x="41091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859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33CD91-4A03-4DC6-8B18-9C0CA1AFE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79" y="870153"/>
            <a:ext cx="3240000" cy="147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09AC1D-6AC4-4E08-A1A0-ADA6692B5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79" y="2778227"/>
            <a:ext cx="3240000" cy="3363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D481E084-94BD-4404-B406-43E3EA69F2D3}"/>
              </a:ext>
            </a:extLst>
          </p:cNvPr>
          <p:cNvSpPr/>
          <p:nvPr/>
        </p:nvSpPr>
        <p:spPr>
          <a:xfrm>
            <a:off x="7548979" y="1563589"/>
            <a:ext cx="3240000" cy="735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A07578-2011-4536-A37E-D61D4D90A2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B18F9B19-B2FB-499B-9A1B-29E8A4BB1618}"/>
              </a:ext>
            </a:extLst>
          </p:cNvPr>
          <p:cNvSpPr txBox="1"/>
          <p:nvPr/>
        </p:nvSpPr>
        <p:spPr>
          <a:xfrm>
            <a:off x="1403021" y="1105287"/>
            <a:ext cx="549548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lvl="0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 startAt="6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Observability defaults</a:t>
            </a: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srgbClr val="40404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While querying, system will </a:t>
            </a: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suggest possible words </a:t>
            </a:r>
            <a:r>
              <a:rPr lang="en-US" altLang="zh-CN" sz="2400" dirty="0">
                <a:solidFill>
                  <a:srgbClr val="40404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based on user’s input.</a:t>
            </a:r>
          </a:p>
          <a:p>
            <a:pPr lvl="0" algn="r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 startAt="7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Responsiveness</a:t>
            </a: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Stable response </a:t>
            </a:r>
            <a:r>
              <a:rPr lang="en-US" altLang="zh-CN" sz="2400" dirty="0">
                <a:solidFill>
                  <a:srgbClr val="40404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time as user clicking on every button.</a:t>
            </a:r>
          </a:p>
          <a:p>
            <a:pPr lvl="0" algn="r">
              <a:lnSpc>
                <a:spcPts val="2400"/>
              </a:lnSpc>
              <a:defRPr/>
            </a:pPr>
            <a:endParaRPr lang="en-US" altLang="zh-CN" sz="2400" i="1" dirty="0">
              <a:solidFill>
                <a:prstClr val="black">
                  <a:lumMod val="75000"/>
                  <a:lumOff val="25000"/>
                </a:prst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 startAt="8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Reduce short-term memory </a:t>
            </a:r>
          </a:p>
          <a:p>
            <a:pPr lvl="1">
              <a:lnSpc>
                <a:spcPts val="2400"/>
              </a:lnSpc>
              <a:defRPr/>
            </a:pPr>
            <a:r>
              <a:rPr lang="en-US" altLang="zh-CN" sz="24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Load </a:t>
            </a: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simple and clear </a:t>
            </a:r>
            <a:r>
              <a:rPr lang="en-US" altLang="zh-CN" sz="2400" dirty="0">
                <a:solidFill>
                  <a:srgbClr val="40404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display for information.</a:t>
            </a:r>
          </a:p>
        </p:txBody>
      </p:sp>
    </p:spTree>
    <p:extLst>
      <p:ext uri="{BB962C8B-B14F-4D97-AF65-F5344CB8AC3E}">
        <p14:creationId xmlns:p14="http://schemas.microsoft.com/office/powerpoint/2010/main" val="378805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B00E6A-1223-40B9-BC0B-D32D76207F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420F83A-45F2-4D98-B759-38805FA2F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217529"/>
              </p:ext>
            </p:extLst>
          </p:nvPr>
        </p:nvGraphicFramePr>
        <p:xfrm>
          <a:off x="910814" y="1078444"/>
          <a:ext cx="1037037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1649329252"/>
                    </a:ext>
                  </a:extLst>
                </a:gridCol>
                <a:gridCol w="5185186">
                  <a:extLst>
                    <a:ext uri="{9D8B030D-6E8A-4147-A177-3AD203B41FA5}">
                      <a16:colId xmlns:a16="http://schemas.microsoft.com/office/drawing/2014/main" val="27485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Disadvantages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Improvement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1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CN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Synthesizability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9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No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feedback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for pressing a button, users will have no idea whether they have chosen the right option.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Add a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feedback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for pressing a button, a simple highlight could work.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6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kumimoji="0" lang="en-US" altLang="zh-CN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Consistency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20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During the Late query, it lack the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shortcut option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of QR code scanning operation like other functions do, which creates burden.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Add the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shortcut option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of  QR code scanning into Late Query.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71718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D0231CCB-35BD-4BCD-9196-8A0E0B200A88}"/>
              </a:ext>
            </a:extLst>
          </p:cNvPr>
          <p:cNvGrpSpPr/>
          <p:nvPr/>
        </p:nvGrpSpPr>
        <p:grpSpPr>
          <a:xfrm>
            <a:off x="2374603" y="4630474"/>
            <a:ext cx="7442793" cy="1783431"/>
            <a:chOff x="2322420" y="4514728"/>
            <a:chExt cx="7442793" cy="1783431"/>
          </a:xfrm>
        </p:grpSpPr>
        <p:pic>
          <p:nvPicPr>
            <p:cNvPr id="24" name="图片 23" descr="C:\Users\admin\AppData\Local\Temp\enhtmlclip\Image(6).png">
              <a:extLst>
                <a:ext uri="{FF2B5EF4-FFF2-40B4-BE49-F238E27FC236}">
                  <a16:creationId xmlns:a16="http://schemas.microsoft.com/office/drawing/2014/main" id="{1B8ECB42-D3C8-4791-A52E-5ED61B2B6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" t="42" r="236" b="75186"/>
            <a:stretch>
              <a:fillRect/>
            </a:stretch>
          </p:blipFill>
          <p:spPr bwMode="auto">
            <a:xfrm>
              <a:off x="2322420" y="4514728"/>
              <a:ext cx="3585498" cy="1783431"/>
            </a:xfrm>
            <a:custGeom>
              <a:avLst/>
              <a:gdLst>
                <a:gd name="connsiteX0" fmla="*/ 266878 w 3585498"/>
                <a:gd name="connsiteY0" fmla="*/ 0 h 1783431"/>
                <a:gd name="connsiteX1" fmla="*/ 3321153 w 3585498"/>
                <a:gd name="connsiteY1" fmla="*/ 0 h 1783431"/>
                <a:gd name="connsiteX2" fmla="*/ 3372809 w 3585498"/>
                <a:gd name="connsiteY2" fmla="*/ 5208 h 1783431"/>
                <a:gd name="connsiteX3" fmla="*/ 3416459 w 3585498"/>
                <a:gd name="connsiteY3" fmla="*/ 18757 h 1783431"/>
                <a:gd name="connsiteX4" fmla="*/ 3585498 w 3585498"/>
                <a:gd name="connsiteY4" fmla="*/ 273778 h 1783431"/>
                <a:gd name="connsiteX5" fmla="*/ 3585498 w 3585498"/>
                <a:gd name="connsiteY5" fmla="*/ 1506660 h 1783431"/>
                <a:gd name="connsiteX6" fmla="*/ 3308727 w 3585498"/>
                <a:gd name="connsiteY6" fmla="*/ 1783431 h 1783431"/>
                <a:gd name="connsiteX7" fmla="*/ 274238 w 3585498"/>
                <a:gd name="connsiteY7" fmla="*/ 1783431 h 1783431"/>
                <a:gd name="connsiteX8" fmla="*/ 3090 w 3585498"/>
                <a:gd name="connsiteY8" fmla="*/ 1562439 h 1783431"/>
                <a:gd name="connsiteX9" fmla="*/ 0 w 3585498"/>
                <a:gd name="connsiteY9" fmla="*/ 1531787 h 1783431"/>
                <a:gd name="connsiteX10" fmla="*/ 0 w 3585498"/>
                <a:gd name="connsiteY10" fmla="*/ 266878 h 1783431"/>
                <a:gd name="connsiteX11" fmla="*/ 20973 w 3585498"/>
                <a:gd name="connsiteY11" fmla="*/ 162997 h 1783431"/>
                <a:gd name="connsiteX12" fmla="*/ 45028 w 3585498"/>
                <a:gd name="connsiteY12" fmla="*/ 118679 h 1783431"/>
                <a:gd name="connsiteX13" fmla="*/ 78532 w 3585498"/>
                <a:gd name="connsiteY13" fmla="*/ 78072 h 1783431"/>
                <a:gd name="connsiteX14" fmla="*/ 118393 w 3585498"/>
                <a:gd name="connsiteY14" fmla="*/ 45183 h 1783431"/>
                <a:gd name="connsiteX15" fmla="*/ 162997 w 3585498"/>
                <a:gd name="connsiteY15" fmla="*/ 20973 h 1783431"/>
                <a:gd name="connsiteX16" fmla="*/ 266878 w 3585498"/>
                <a:gd name="connsiteY16" fmla="*/ 0 h 178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498" h="1783431">
                  <a:moveTo>
                    <a:pt x="266878" y="0"/>
                  </a:moveTo>
                  <a:lnTo>
                    <a:pt x="3321153" y="0"/>
                  </a:lnTo>
                  <a:lnTo>
                    <a:pt x="3372809" y="5208"/>
                  </a:lnTo>
                  <a:lnTo>
                    <a:pt x="3416459" y="18757"/>
                  </a:lnTo>
                  <a:cubicBezTo>
                    <a:pt x="3515796" y="60774"/>
                    <a:pt x="3585498" y="159136"/>
                    <a:pt x="3585498" y="273778"/>
                  </a:cubicBezTo>
                  <a:lnTo>
                    <a:pt x="3585498" y="1506660"/>
                  </a:lnTo>
                  <a:cubicBezTo>
                    <a:pt x="3585498" y="1659516"/>
                    <a:pt x="3461583" y="1783431"/>
                    <a:pt x="3308727" y="1783431"/>
                  </a:cubicBezTo>
                  <a:lnTo>
                    <a:pt x="274238" y="1783431"/>
                  </a:lnTo>
                  <a:cubicBezTo>
                    <a:pt x="140489" y="1783431"/>
                    <a:pt x="28898" y="1688559"/>
                    <a:pt x="3090" y="1562439"/>
                  </a:cubicBezTo>
                  <a:lnTo>
                    <a:pt x="0" y="1531787"/>
                  </a:lnTo>
                  <a:lnTo>
                    <a:pt x="0" y="266878"/>
                  </a:lnTo>
                  <a:cubicBezTo>
                    <a:pt x="0" y="230030"/>
                    <a:pt x="7468" y="194926"/>
                    <a:pt x="20973" y="162997"/>
                  </a:cubicBezTo>
                  <a:lnTo>
                    <a:pt x="45028" y="118679"/>
                  </a:lnTo>
                  <a:lnTo>
                    <a:pt x="78532" y="78072"/>
                  </a:lnTo>
                  <a:lnTo>
                    <a:pt x="118393" y="45183"/>
                  </a:lnTo>
                  <a:lnTo>
                    <a:pt x="162997" y="20973"/>
                  </a:lnTo>
                  <a:cubicBezTo>
                    <a:pt x="194926" y="7468"/>
                    <a:pt x="230030" y="0"/>
                    <a:pt x="266878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5" name="图片 24" descr="C:\Users\admin\AppData\Local\Packages\Microsoft.Office.Desktop_8wekyb3d8bbwe\AC\INetCache\Content.MSO\735DE3A6.tmp">
              <a:extLst>
                <a:ext uri="{FF2B5EF4-FFF2-40B4-BE49-F238E27FC236}">
                  <a16:creationId xmlns:a16="http://schemas.microsoft.com/office/drawing/2014/main" id="{0369F7F7-A89B-4295-A04C-798A9C06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" r="166" b="75230"/>
            <a:stretch>
              <a:fillRect/>
            </a:stretch>
          </p:blipFill>
          <p:spPr bwMode="auto">
            <a:xfrm>
              <a:off x="6177183" y="4514728"/>
              <a:ext cx="3588030" cy="1783431"/>
            </a:xfrm>
            <a:custGeom>
              <a:avLst/>
              <a:gdLst>
                <a:gd name="connsiteX0" fmla="*/ 266878 w 3588030"/>
                <a:gd name="connsiteY0" fmla="*/ 0 h 1783431"/>
                <a:gd name="connsiteX1" fmla="*/ 3321153 w 3588030"/>
                <a:gd name="connsiteY1" fmla="*/ 0 h 1783431"/>
                <a:gd name="connsiteX2" fmla="*/ 3374938 w 3588030"/>
                <a:gd name="connsiteY2" fmla="*/ 5422 h 1783431"/>
                <a:gd name="connsiteX3" fmla="*/ 3420452 w 3588030"/>
                <a:gd name="connsiteY3" fmla="*/ 19550 h 1783431"/>
                <a:gd name="connsiteX4" fmla="*/ 3466004 w 3588030"/>
                <a:gd name="connsiteY4" fmla="*/ 44276 h 1783431"/>
                <a:gd name="connsiteX5" fmla="*/ 3588030 w 3588030"/>
                <a:gd name="connsiteY5" fmla="*/ 273778 h 1783431"/>
                <a:gd name="connsiteX6" fmla="*/ 3588030 w 3588030"/>
                <a:gd name="connsiteY6" fmla="*/ 1506660 h 1783431"/>
                <a:gd name="connsiteX7" fmla="*/ 3311259 w 3588030"/>
                <a:gd name="connsiteY7" fmla="*/ 1783431 h 1783431"/>
                <a:gd name="connsiteX8" fmla="*/ 276770 w 3588030"/>
                <a:gd name="connsiteY8" fmla="*/ 1783431 h 1783431"/>
                <a:gd name="connsiteX9" fmla="*/ 5622 w 3588030"/>
                <a:gd name="connsiteY9" fmla="*/ 1562439 h 1783431"/>
                <a:gd name="connsiteX10" fmla="*/ 0 w 3588030"/>
                <a:gd name="connsiteY10" fmla="*/ 1506670 h 1783431"/>
                <a:gd name="connsiteX11" fmla="*/ 0 w 3588030"/>
                <a:gd name="connsiteY11" fmla="*/ 273769 h 1783431"/>
                <a:gd name="connsiteX12" fmla="*/ 5622 w 3588030"/>
                <a:gd name="connsiteY12" fmla="*/ 217999 h 1783431"/>
                <a:gd name="connsiteX13" fmla="*/ 122025 w 3588030"/>
                <a:gd name="connsiteY13" fmla="*/ 44276 h 1783431"/>
                <a:gd name="connsiteX14" fmla="*/ 167575 w 3588030"/>
                <a:gd name="connsiteY14" fmla="*/ 19552 h 1783431"/>
                <a:gd name="connsiteX15" fmla="*/ 213093 w 3588030"/>
                <a:gd name="connsiteY15" fmla="*/ 5422 h 1783431"/>
                <a:gd name="connsiteX16" fmla="*/ 266878 w 3588030"/>
                <a:gd name="connsiteY16" fmla="*/ 0 h 178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8030" h="1783431">
                  <a:moveTo>
                    <a:pt x="266878" y="0"/>
                  </a:moveTo>
                  <a:lnTo>
                    <a:pt x="3321153" y="0"/>
                  </a:lnTo>
                  <a:cubicBezTo>
                    <a:pt x="3339577" y="0"/>
                    <a:pt x="3357565" y="1867"/>
                    <a:pt x="3374938" y="5422"/>
                  </a:cubicBezTo>
                  <a:lnTo>
                    <a:pt x="3420452" y="19550"/>
                  </a:lnTo>
                  <a:lnTo>
                    <a:pt x="3466004" y="44276"/>
                  </a:lnTo>
                  <a:cubicBezTo>
                    <a:pt x="3539626" y="94013"/>
                    <a:pt x="3588030" y="178243"/>
                    <a:pt x="3588030" y="273778"/>
                  </a:cubicBezTo>
                  <a:lnTo>
                    <a:pt x="3588030" y="1506660"/>
                  </a:lnTo>
                  <a:cubicBezTo>
                    <a:pt x="3588030" y="1659516"/>
                    <a:pt x="3464115" y="1783431"/>
                    <a:pt x="3311259" y="1783431"/>
                  </a:cubicBezTo>
                  <a:lnTo>
                    <a:pt x="276770" y="1783431"/>
                  </a:lnTo>
                  <a:cubicBezTo>
                    <a:pt x="143021" y="1783431"/>
                    <a:pt x="31430" y="1688559"/>
                    <a:pt x="5622" y="1562439"/>
                  </a:cubicBezTo>
                  <a:lnTo>
                    <a:pt x="0" y="1506670"/>
                  </a:lnTo>
                  <a:lnTo>
                    <a:pt x="0" y="273769"/>
                  </a:lnTo>
                  <a:lnTo>
                    <a:pt x="5622" y="217999"/>
                  </a:lnTo>
                  <a:cubicBezTo>
                    <a:pt x="20370" y="145931"/>
                    <a:pt x="63128" y="84066"/>
                    <a:pt x="122025" y="44276"/>
                  </a:cubicBezTo>
                  <a:lnTo>
                    <a:pt x="167575" y="19552"/>
                  </a:lnTo>
                  <a:lnTo>
                    <a:pt x="213093" y="5422"/>
                  </a:lnTo>
                  <a:cubicBezTo>
                    <a:pt x="230466" y="1867"/>
                    <a:pt x="248454" y="0"/>
                    <a:pt x="266878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D9383C-C663-4FE6-A83C-A8BFEAD34178}"/>
                </a:ext>
              </a:extLst>
            </p:cNvPr>
            <p:cNvSpPr/>
            <p:nvPr/>
          </p:nvSpPr>
          <p:spPr>
            <a:xfrm>
              <a:off x="9294472" y="4765823"/>
              <a:ext cx="376045" cy="387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5F372BD-62BF-49B5-85BE-2C5819F72C80}"/>
                </a:ext>
              </a:extLst>
            </p:cNvPr>
            <p:cNvSpPr/>
            <p:nvPr/>
          </p:nvSpPr>
          <p:spPr>
            <a:xfrm>
              <a:off x="5391199" y="4765823"/>
              <a:ext cx="376045" cy="387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54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7D6354-2310-4BA1-96EA-69AF6E73BB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48C394C-BD05-4109-836A-419C87C78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43111"/>
              </p:ext>
            </p:extLst>
          </p:nvPr>
        </p:nvGraphicFramePr>
        <p:xfrm>
          <a:off x="910814" y="1078444"/>
          <a:ext cx="10370372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1649329252"/>
                    </a:ext>
                  </a:extLst>
                </a:gridCol>
                <a:gridCol w="5185186">
                  <a:extLst>
                    <a:ext uri="{9D8B030D-6E8A-4147-A177-3AD203B41FA5}">
                      <a16:colId xmlns:a16="http://schemas.microsoft.com/office/drawing/2014/main" val="27485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Disadvantages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Improvement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1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kumimoji="0" lang="en-US" altLang="zh-CN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Task </a:t>
                      </a:r>
                      <a:r>
                        <a:rPr kumimoji="0" lang="en-US" altLang="zh-CN" sz="24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migratability</a:t>
                      </a:r>
                      <a:endPara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9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No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option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of telephone reservation once fail to reserve the tickets.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Add an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option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for telephone reservation</a:t>
                      </a:r>
                      <a:endParaRPr kumimoji="0" lang="zh-CN" altLang="en-US" sz="2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6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kumimoji="0" lang="en-US" altLang="zh-CN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Customizability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20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No options for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preference setting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or changing font, color of its UI.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Adding an option for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preference setting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that user can adjust the font and background color.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71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69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F90011-5271-4DBE-88B3-D252BB6C90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4FF43A-EE0A-48D1-9594-5CDD4C93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80654"/>
              </p:ext>
            </p:extLst>
          </p:nvPr>
        </p:nvGraphicFramePr>
        <p:xfrm>
          <a:off x="910814" y="1078444"/>
          <a:ext cx="1037037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1649329252"/>
                    </a:ext>
                  </a:extLst>
                </a:gridCol>
                <a:gridCol w="5185186">
                  <a:extLst>
                    <a:ext uri="{9D8B030D-6E8A-4147-A177-3AD203B41FA5}">
                      <a16:colId xmlns:a16="http://schemas.microsoft.com/office/drawing/2014/main" val="27485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Disadvantages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Improvement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1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r>
                        <a:rPr kumimoji="0" lang="en-US" altLang="zh-CN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Recoverability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93129"/>
                  </a:ext>
                </a:extLst>
              </a:tr>
              <a:tr h="586047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Once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Exception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happened the app will crash, only restart the app can work.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The system should consider that once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exception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happens, the app should go back to the previous state.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6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6"/>
                        <a:tabLst/>
                        <a:defRPr/>
                      </a:pPr>
                      <a:r>
                        <a:rPr kumimoji="0" lang="en-US" altLang="zh-CN" sz="2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Task conformance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20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Although satisfied most user’s expectation, lack of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remind function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ahead of the schedule for the train depart.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The app should provide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remind function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that will remind the user ahead of time for the train that is going to leave.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71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3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BCC986-6ADA-476B-B1C7-CE5FB6BD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ACD0A6-4E61-49DB-BA77-92590F152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37213"/>
              </p:ext>
            </p:extLst>
          </p:nvPr>
        </p:nvGraphicFramePr>
        <p:xfrm>
          <a:off x="876000" y="1090019"/>
          <a:ext cx="10440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18661532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68403465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804096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Shneiderman’s</a:t>
                      </a: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Eight Golden Rules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926275"/>
                  </a:ext>
                </a:extLst>
              </a:tr>
              <a:tr h="580974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Strive for consistency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The app has Similar layout, command use as other apps.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37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Enable frequent users to use shortcuts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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No shortcuts for users.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0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Offer informative feedback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Inform the user once loading is finished.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66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Design dialogs to yield closure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Once successfully reserved tickets, it will provide the order information.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390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84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C9A811C-B485-46E6-B95C-3732CAD6AA42}"/>
              </a:ext>
            </a:extLst>
          </p:cNvPr>
          <p:cNvSpPr/>
          <p:nvPr/>
        </p:nvSpPr>
        <p:spPr>
          <a:xfrm>
            <a:off x="2169464" y="2644170"/>
            <a:ext cx="785307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rgbClr val="404A3D"/>
                </a:solidFill>
                <a:effectLst>
                  <a:reflection blurRad="6350" stA="53000" endA="300" endPos="35500" dir="5400000" sy="-90000" algn="bl" rotWithShape="0"/>
                </a:effectLst>
                <a:latin typeface="Adobe Garamond Pro Bold" panose="02020702060506020403" pitchFamily="18" charset="0"/>
              </a:rPr>
              <a:t>Final Result</a:t>
            </a:r>
            <a:endParaRPr lang="zh-CN" altLang="en-US" sz="9600" dirty="0">
              <a:ln w="0"/>
              <a:solidFill>
                <a:srgbClr val="404A3D"/>
              </a:solidFill>
              <a:effectLst>
                <a:reflection blurRad="6350" stA="53000" endA="300" endPos="35500" dir="5400000" sy="-90000" algn="bl" rotWithShape="0"/>
              </a:effectLst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06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EBC9C8F-7A22-460C-82BC-07675EA6A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539577"/>
              </p:ext>
            </p:extLst>
          </p:nvPr>
        </p:nvGraphicFramePr>
        <p:xfrm>
          <a:off x="876000" y="1090019"/>
          <a:ext cx="10440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18661532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26536884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804096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Shneiderman’s</a:t>
                      </a:r>
                      <a:r>
                        <a:rPr kumimoji="0" lang="en-US" altLang="zh-CN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 Eight Golden Rules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926275"/>
                  </a:ext>
                </a:extLst>
              </a:tr>
              <a:tr h="580974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Offer error prevention and simple error handling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Inform the user to input detailed information before buying the tickets.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37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6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Permit easy reversal of actions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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No such function.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0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Support internal locus of control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Version update will not changing operation logic.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66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8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Reduce short-term memory load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dobe Arabic" panose="02040503050201020203" pitchFamily="18" charset="-78"/>
                        <a:ea typeface="微软雅黑" panose="020B0503020204020204" pitchFamily="34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dobe Arabic" panose="02040503050201020203" pitchFamily="18" charset="-78"/>
                          <a:ea typeface="微软雅黑" panose="020B0503020204020204" pitchFamily="34" charset="-122"/>
                          <a:cs typeface="Adobe Arabic" panose="02040503050201020203" pitchFamily="18" charset="-78"/>
                        </a:rPr>
                        <a:t>Simple display of ticket information.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39031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A65FB8-7B8E-4BF4-8075-A0842364B8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803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C9A811C-B485-46E6-B95C-3732CAD6AA42}"/>
              </a:ext>
            </a:extLst>
          </p:cNvPr>
          <p:cNvSpPr/>
          <p:nvPr/>
        </p:nvSpPr>
        <p:spPr>
          <a:xfrm>
            <a:off x="2169464" y="2644170"/>
            <a:ext cx="785307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dobe Garamond Pro Bold" panose="02020702060506020403" pitchFamily="18" charset="0"/>
              </a:rPr>
              <a:t>Work Division</a:t>
            </a:r>
            <a:endParaRPr lang="zh-CN" altLang="en-US" sz="9600" b="0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8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A86FE-DAFB-4340-BCC0-B96AAE2B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A00973F-DC53-4B33-9509-A94C0688A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763974"/>
              </p:ext>
            </p:extLst>
          </p:nvPr>
        </p:nvGraphicFramePr>
        <p:xfrm>
          <a:off x="838200" y="1825625"/>
          <a:ext cx="105156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344836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50706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i="1" dirty="0">
                          <a:solidFill>
                            <a:srgbClr val="00206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Content</a:t>
                      </a:r>
                      <a:endParaRPr lang="zh-CN" altLang="en-US" sz="2800" i="1" dirty="0">
                        <a:solidFill>
                          <a:srgbClr val="00206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>
                        <a:solidFill>
                          <a:srgbClr val="40404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80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i="0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Advantages:</a:t>
                      </a:r>
                      <a:endParaRPr lang="zh-CN" altLang="en-US" sz="2400" i="0" dirty="0"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i="0" dirty="0" err="1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Haotian</a:t>
                      </a:r>
                      <a:r>
                        <a:rPr lang="en-US" altLang="zh-CN" sz="2400" i="0" dirty="0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Sang &amp; Xiao Xie</a:t>
                      </a:r>
                      <a:endParaRPr lang="zh-CN" altLang="en-US" sz="2400" i="0" dirty="0">
                        <a:solidFill>
                          <a:srgbClr val="40404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29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Disadvantages &amp; Improvement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Zhuohua Qi &amp; Yuekai Yin</a:t>
                      </a:r>
                      <a:endParaRPr lang="zh-CN" altLang="en-US" sz="2400" dirty="0">
                        <a:solidFill>
                          <a:srgbClr val="40404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32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Shneiderman’s</a:t>
                      </a:r>
                      <a:r>
                        <a:rPr lang="en-US" altLang="zh-CN" sz="2400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Eight Golden Rules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Chenhui</a:t>
                      </a:r>
                      <a:r>
                        <a:rPr lang="en-US" altLang="zh-CN" sz="2400" dirty="0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Mao</a:t>
                      </a:r>
                      <a:endParaRPr lang="zh-CN" altLang="en-US" sz="2400" dirty="0">
                        <a:solidFill>
                          <a:srgbClr val="40404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39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i="1" dirty="0">
                          <a:solidFill>
                            <a:srgbClr val="00206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PPT</a:t>
                      </a:r>
                      <a:endParaRPr lang="zh-CN" altLang="en-US" sz="2800" b="1" i="1" dirty="0">
                        <a:solidFill>
                          <a:srgbClr val="00206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Chenhui</a:t>
                      </a:r>
                      <a:r>
                        <a:rPr lang="en-US" altLang="zh-CN" sz="2400" dirty="0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Mao &amp; Zhuohua Qi &amp; Yuekai Yin</a:t>
                      </a:r>
                      <a:endParaRPr lang="zh-CN" altLang="en-US" sz="2400" dirty="0">
                        <a:solidFill>
                          <a:srgbClr val="40404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39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i="1" dirty="0">
                          <a:solidFill>
                            <a:srgbClr val="00206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Presentation:</a:t>
                      </a:r>
                      <a:endParaRPr lang="zh-CN" altLang="en-US" sz="2800" b="1" i="1" dirty="0">
                        <a:solidFill>
                          <a:srgbClr val="00206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Haotian</a:t>
                      </a:r>
                      <a:r>
                        <a:rPr lang="en-US" altLang="zh-CN" sz="2400" dirty="0">
                          <a:solidFill>
                            <a:srgbClr val="404040"/>
                          </a:solidFill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Sang &amp; Xiao Xie</a:t>
                      </a:r>
                      <a:endParaRPr lang="zh-CN" altLang="en-US" sz="2400" dirty="0">
                        <a:solidFill>
                          <a:srgbClr val="404040"/>
                        </a:solidFill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84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1DDB8A-A2BB-48C2-AC9B-55B2843F7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DBF96E-9B60-4B4C-B7BF-165B2F1DEA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8E3184F-93A8-44D2-AE0D-8793E742F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851371"/>
              </p:ext>
            </p:extLst>
          </p:nvPr>
        </p:nvGraphicFramePr>
        <p:xfrm>
          <a:off x="997902" y="1414663"/>
          <a:ext cx="10196195" cy="4896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2131">
                  <a:extLst>
                    <a:ext uri="{9D8B030D-6E8A-4147-A177-3AD203B41FA5}">
                      <a16:colId xmlns:a16="http://schemas.microsoft.com/office/drawing/2014/main" val="2759961397"/>
                    </a:ext>
                  </a:extLst>
                </a:gridCol>
                <a:gridCol w="6734064">
                  <a:extLst>
                    <a:ext uri="{9D8B030D-6E8A-4147-A177-3AD203B41FA5}">
                      <a16:colId xmlns:a16="http://schemas.microsoft.com/office/drawing/2014/main" val="4170184101"/>
                    </a:ext>
                  </a:extLst>
                </a:gridCol>
              </a:tblGrid>
              <a:tr h="10866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5400" b="1" spc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Garamond Pro Bold" panose="02020702060506020403" pitchFamily="18" charset="0"/>
                          <a:ea typeface="幼圆" panose="02010509060101010101" pitchFamily="49" charset="-122"/>
                          <a:cs typeface="Times New Roman" panose="02020603050405020304" pitchFamily="18" charset="0"/>
                        </a:rPr>
                        <a:t>Individual Work</a:t>
                      </a:r>
                    </a:p>
                  </a:txBody>
                  <a:tcPr>
                    <a:lnL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203440"/>
                  </a:ext>
                </a:extLst>
              </a:tr>
              <a:tr h="8642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4400" b="1" dirty="0">
                          <a:latin typeface="Adobe Arabic" panose="02040503050201020203" pitchFamily="18" charset="-78"/>
                          <a:ea typeface="幼圆" panose="02010509060101010101" pitchFamily="49" charset="-122"/>
                          <a:cs typeface="Adobe Arabic" panose="02040503050201020203" pitchFamily="18" charset="-78"/>
                        </a:rPr>
                        <a:t>Name: </a:t>
                      </a:r>
                      <a:endParaRPr lang="zh-CN" altLang="en-US" sz="4400" dirty="0"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4400" b="1" dirty="0">
                          <a:latin typeface="Adobe Arabic" panose="02040503050201020203" pitchFamily="18" charset="-78"/>
                          <a:ea typeface="幼圆" panose="02010509060101010101" pitchFamily="49" charset="-122"/>
                          <a:cs typeface="Adobe Arabic" panose="02040503050201020203" pitchFamily="18" charset="-78"/>
                        </a:rPr>
                        <a:t>Haotian Sang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37415"/>
                  </a:ext>
                </a:extLst>
              </a:tr>
              <a:tr h="86426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4400" b="1" dirty="0">
                          <a:latin typeface="Adobe Arabic" panose="02040503050201020203" pitchFamily="18" charset="-78"/>
                          <a:ea typeface="幼圆" panose="02010509060101010101" pitchFamily="49" charset="-122"/>
                          <a:cs typeface="Adobe Arabic" panose="02040503050201020203" pitchFamily="18" charset="-78"/>
                        </a:rPr>
                        <a:t>ID Number: </a:t>
                      </a:r>
                      <a:endParaRPr lang="zh-CN" altLang="en-US" sz="4400" dirty="0"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4400" b="1" dirty="0">
                          <a:latin typeface="Adobe Arabic" panose="02040503050201020203" pitchFamily="18" charset="-78"/>
                          <a:ea typeface="幼圆" panose="02010509060101010101" pitchFamily="49" charset="-122"/>
                          <a:cs typeface="Adobe Arabic" panose="02040503050201020203" pitchFamily="18" charset="-78"/>
                        </a:rPr>
                        <a:t>16722022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316560"/>
                  </a:ext>
                </a:extLst>
              </a:tr>
              <a:tr h="20808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4400" b="1" dirty="0">
                          <a:latin typeface="Adobe Arabic" panose="02040503050201020203" pitchFamily="18" charset="-78"/>
                          <a:ea typeface="幼圆" panose="02010509060101010101" pitchFamily="49" charset="-122"/>
                          <a:cs typeface="Adobe Arabic" panose="02040503050201020203" pitchFamily="18" charset="-78"/>
                        </a:rPr>
                        <a:t>Contribution:</a:t>
                      </a:r>
                      <a:endParaRPr lang="zh-CN" altLang="en-US" sz="4400" dirty="0"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CN" sz="3600" b="1" dirty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Adobe Arabic" panose="02040503050201020203" pitchFamily="18" charset="-78"/>
                        </a:rPr>
                        <a:t>Analyzed the principle and structure/layout/navigation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187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51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49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811E092-DAC3-4B76-B6ED-93D50C106271}"/>
              </a:ext>
            </a:extLst>
          </p:cNvPr>
          <p:cNvGrpSpPr/>
          <p:nvPr/>
        </p:nvGrpSpPr>
        <p:grpSpPr>
          <a:xfrm>
            <a:off x="1379538" y="1454912"/>
            <a:ext cx="6301388" cy="3948176"/>
            <a:chOff x="2201771" y="1943469"/>
            <a:chExt cx="6301388" cy="39481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F78526-295E-4520-8D7D-75202B83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771" y="1943469"/>
              <a:ext cx="1823357" cy="39481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7707061-FC6B-46BE-AC4A-89FC989A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786" y="1943469"/>
              <a:ext cx="1823358" cy="39481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34D1191-9548-4EEB-AEC9-91C0102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802" y="1943469"/>
              <a:ext cx="1823357" cy="39481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94DF235-451E-4820-9356-6838939820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46" y="3091775"/>
            <a:ext cx="269780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7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4F8C2F-8776-4926-ACEC-311192E093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8823" r="5305" b="42117"/>
          <a:stretch/>
        </p:blipFill>
        <p:spPr>
          <a:xfrm>
            <a:off x="6923310" y="1940768"/>
            <a:ext cx="3526971" cy="3321698"/>
          </a:xfrm>
          <a:prstGeom prst="roundRect">
            <a:avLst>
              <a:gd name="adj" fmla="val 7397"/>
            </a:avLst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1166B35-70F8-4798-AF2E-988CFEE48DD2}"/>
              </a:ext>
            </a:extLst>
          </p:cNvPr>
          <p:cNvSpPr/>
          <p:nvPr/>
        </p:nvSpPr>
        <p:spPr>
          <a:xfrm>
            <a:off x="7268547" y="2080727"/>
            <a:ext cx="802433" cy="503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ED0291E-EB83-4C77-892B-791577770AB8}"/>
              </a:ext>
            </a:extLst>
          </p:cNvPr>
          <p:cNvSpPr/>
          <p:nvPr/>
        </p:nvSpPr>
        <p:spPr>
          <a:xfrm>
            <a:off x="9293290" y="2080726"/>
            <a:ext cx="802433" cy="503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33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4F8C2F-8776-4926-ACEC-311192E093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8823" r="5305" b="42117"/>
          <a:stretch/>
        </p:blipFill>
        <p:spPr>
          <a:xfrm>
            <a:off x="6923310" y="1940768"/>
            <a:ext cx="3526971" cy="3321698"/>
          </a:xfrm>
          <a:prstGeom prst="roundRect">
            <a:avLst>
              <a:gd name="adj" fmla="val 7397"/>
            </a:avLst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E549BBE-F05A-4592-B311-DC8A22612F15}"/>
              </a:ext>
            </a:extLst>
          </p:cNvPr>
          <p:cNvSpPr/>
          <p:nvPr/>
        </p:nvSpPr>
        <p:spPr>
          <a:xfrm>
            <a:off x="7716417" y="2925148"/>
            <a:ext cx="690466" cy="4335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6DFFE4-5C44-4D4B-9118-89A04DE3F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8823" r="5305" b="42117"/>
          <a:stretch/>
        </p:blipFill>
        <p:spPr>
          <a:xfrm>
            <a:off x="6923310" y="1940768"/>
            <a:ext cx="3526971" cy="3321698"/>
          </a:xfrm>
          <a:prstGeom prst="roundRect">
            <a:avLst>
              <a:gd name="adj" fmla="val 7397"/>
            </a:avLst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60BEEA-4948-45F9-8647-546D8BA82D5B}"/>
              </a:ext>
            </a:extLst>
          </p:cNvPr>
          <p:cNvSpPr/>
          <p:nvPr/>
        </p:nvSpPr>
        <p:spPr>
          <a:xfrm>
            <a:off x="6998642" y="3601617"/>
            <a:ext cx="3349125" cy="426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04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89BC09-364A-4AFD-B663-58363BCAF1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8823" r="5305" b="42117"/>
          <a:stretch/>
        </p:blipFill>
        <p:spPr>
          <a:xfrm>
            <a:off x="6923310" y="1940768"/>
            <a:ext cx="3526971" cy="3321698"/>
          </a:xfrm>
          <a:prstGeom prst="roundRect">
            <a:avLst>
              <a:gd name="adj" fmla="val 7397"/>
            </a:avLst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F1CD34-7743-4FF6-AB72-DB60FF3B545A}"/>
              </a:ext>
            </a:extLst>
          </p:cNvPr>
          <p:cNvSpPr/>
          <p:nvPr/>
        </p:nvSpPr>
        <p:spPr>
          <a:xfrm>
            <a:off x="6998642" y="4216213"/>
            <a:ext cx="3349125" cy="4263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44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600" b="1" dirty="0"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82959D-2B9B-4AFA-9C48-F7818FB31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" b="50000"/>
          <a:stretch/>
        </p:blipFill>
        <p:spPr>
          <a:xfrm>
            <a:off x="6923308" y="1937576"/>
            <a:ext cx="3526971" cy="3321698"/>
          </a:xfrm>
          <a:prstGeom prst="roundRect">
            <a:avLst>
              <a:gd name="adj" fmla="val 7678"/>
            </a:avLst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A75EA38-08EA-423B-8981-8918CEBE7B06}"/>
              </a:ext>
            </a:extLst>
          </p:cNvPr>
          <p:cNvSpPr/>
          <p:nvPr/>
        </p:nvSpPr>
        <p:spPr>
          <a:xfrm>
            <a:off x="6998642" y="2780523"/>
            <a:ext cx="3358338" cy="830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74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B82E3E-E5BF-4D75-9893-A67A87F3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9" y="123024"/>
            <a:ext cx="3160799" cy="606181"/>
          </a:xfrm>
          <a:prstGeom prst="rect">
            <a:avLst/>
          </a:prstGeom>
          <a:noFill/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8400F70-F976-40AF-80B5-D6FEE19F9125}"/>
              </a:ext>
            </a:extLst>
          </p:cNvPr>
          <p:cNvSpPr txBox="1"/>
          <p:nvPr/>
        </p:nvSpPr>
        <p:spPr>
          <a:xfrm>
            <a:off x="1403022" y="1105287"/>
            <a:ext cx="55956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Advantages</a:t>
            </a:r>
          </a:p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457200" lvl="0" indent="-457200">
              <a:lnSpc>
                <a:spcPts val="2400"/>
              </a:lnSpc>
              <a:buFont typeface="+mj-lt"/>
              <a:buAutoNum type="arabicPeriod"/>
              <a:defRPr/>
            </a:pPr>
            <a:r>
              <a:rPr lang="en-US" altLang="zh-CN" sz="2400" b="1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Predictability</a:t>
            </a:r>
            <a:r>
              <a:rPr lang="en-US" altLang="zh-CN" sz="2400" i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 </a:t>
            </a:r>
          </a:p>
          <a:p>
            <a:pPr lvl="0">
              <a:lnSpc>
                <a:spcPts val="2400"/>
              </a:lnSpc>
              <a:defRPr/>
            </a:pP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Button </a:t>
            </a: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placement satisfied </a:t>
            </a:r>
            <a:r>
              <a:rPr lang="en-US" altLang="zh-CN" sz="2400" dirty="0">
                <a:solidFill>
                  <a:srgbClr val="C00000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users’ thinking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pattern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.      </a:t>
            </a: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R="0" lvl="0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i="1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Place of departure and destination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Date of departure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Filters (e.g. student tickets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Choose one period to buy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600" b="1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Select Passenger </a:t>
            </a:r>
            <a:endParaRPr lang="zh-CN" altLang="en-US" sz="2600" b="1" dirty="0"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A5A5A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Pay</a:t>
            </a:r>
            <a:endParaRPr lang="zh-CN" altLang="en-US" sz="2400" dirty="0">
              <a:solidFill>
                <a:srgbClr val="5A5A5A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A51285-A3C0-4340-9644-20E68DD1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56" y="123024"/>
            <a:ext cx="609620" cy="60618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ACE430-32AD-4918-9C1A-778E547F8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9" b="37661"/>
          <a:stretch/>
        </p:blipFill>
        <p:spPr>
          <a:xfrm>
            <a:off x="6923306" y="1937576"/>
            <a:ext cx="3526971" cy="3321698"/>
          </a:xfrm>
          <a:prstGeom prst="roundRect">
            <a:avLst>
              <a:gd name="adj" fmla="val 7607"/>
            </a:avLst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37F3B64-4A06-41EA-A167-8DD1668F2DDF}"/>
              </a:ext>
            </a:extLst>
          </p:cNvPr>
          <p:cNvSpPr/>
          <p:nvPr/>
        </p:nvSpPr>
        <p:spPr>
          <a:xfrm>
            <a:off x="7206986" y="3729647"/>
            <a:ext cx="1184660" cy="4372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13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1389</TotalTime>
  <Words>576</Words>
  <Application>Microsoft Office PowerPoint</Application>
  <PresentationFormat>宽屏</PresentationFormat>
  <Paragraphs>210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Adobe Arabic</vt:lpstr>
      <vt:lpstr>Adobe Garamond Pro Bold</vt:lpstr>
      <vt:lpstr>等线</vt:lpstr>
      <vt:lpstr>等线 Light</vt:lpstr>
      <vt:lpstr>华文中宋</vt:lpstr>
      <vt:lpstr>微软雅黑</vt:lpstr>
      <vt:lpstr>幼圆</vt:lpstr>
      <vt:lpstr>Arial</vt:lpstr>
      <vt:lpstr>Calibri</vt:lpstr>
      <vt:lpstr>Calibri Light</vt:lpstr>
      <vt:lpstr>Times New Roman</vt:lpstr>
      <vt:lpstr>Wingdings 2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晨辉 茅</dc:creator>
  <cp:lastModifiedBy>sang haotian</cp:lastModifiedBy>
  <cp:revision>475</cp:revision>
  <dcterms:created xsi:type="dcterms:W3CDTF">2019-04-06T05:52:32Z</dcterms:created>
  <dcterms:modified xsi:type="dcterms:W3CDTF">2019-05-06T06:37:46Z</dcterms:modified>
</cp:coreProperties>
</file>